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256" r:id="rId2"/>
    <p:sldId id="325" r:id="rId3"/>
    <p:sldId id="326" r:id="rId4"/>
    <p:sldId id="259" r:id="rId5"/>
    <p:sldId id="320" r:id="rId6"/>
    <p:sldId id="310" r:id="rId7"/>
    <p:sldId id="321" r:id="rId8"/>
    <p:sldId id="312" r:id="rId9"/>
    <p:sldId id="322" r:id="rId10"/>
    <p:sldId id="316" r:id="rId11"/>
    <p:sldId id="323" r:id="rId12"/>
    <p:sldId id="314" r:id="rId13"/>
    <p:sldId id="324" r:id="rId14"/>
    <p:sldId id="28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064" y="-822"/>
      </p:cViewPr>
      <p:guideLst>
        <p:guide orient="horz" pos="215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5BF20-DF3B-4089-A157-C423B81941B8}" type="datetimeFigureOut">
              <a:rPr lang="zh-CN" altLang="en-US" smtClean="0"/>
              <a:pPr/>
              <a:t>2019/4/22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E15EC-5485-46CA-B1CB-CC3AF0B8A1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064C-B1C8-4B8F-82B1-6A8D1A5749D3}" type="datetime1">
              <a:rPr lang="zh-CN" altLang="en-US" smtClean="0"/>
              <a:pPr/>
              <a:t>2019/4/22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710-742C-40D8-8274-244181F055F3}" type="datetime1">
              <a:rPr lang="zh-CN" altLang="en-US" smtClean="0"/>
              <a:pPr/>
              <a:t>2019/4/22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28A5-CEC3-4051-A8C3-9375E3DE30B4}" type="datetime1">
              <a:rPr lang="zh-CN" altLang="en-US" smtClean="0"/>
              <a:pPr/>
              <a:t>2019/4/22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microsoft.com/office/2007/relationships/media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16632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V="1">
            <a:off x="-1" y="6200384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3372" y="2681145"/>
            <a:ext cx="113052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cs typeface="+mn-ea"/>
                <a:sym typeface="+mn-lt"/>
              </a:rPr>
              <a:t>江苏省社科普及示范基地申报</a:t>
            </a:r>
            <a:endParaRPr lang="zh-CN" altLang="en-US" sz="4800" b="1" dirty="0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917814" y="3652689"/>
            <a:ext cx="8297318" cy="583565"/>
            <a:chOff x="2292529" y="3029773"/>
            <a:chExt cx="8297318" cy="583565"/>
          </a:xfrm>
        </p:grpSpPr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3912394" y="3029773"/>
              <a:ext cx="4775894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汇报材料</a:t>
              </a:r>
            </a:p>
          </p:txBody>
        </p:sp>
        <p:cxnSp>
          <p:nvCxnSpPr>
            <p:cNvPr id="7" name="直接连接符 6"/>
            <p:cNvCxnSpPr>
              <a:cxnSpLocks noChangeShapeType="1"/>
              <a:stCxn id="6" idx="3"/>
            </p:cNvCxnSpPr>
            <p:nvPr/>
          </p:nvCxnSpPr>
          <p:spPr bwMode="auto">
            <a:xfrm>
              <a:off x="8688288" y="3321526"/>
              <a:ext cx="1901559" cy="0"/>
            </a:xfrm>
            <a:prstGeom prst="line">
              <a:avLst/>
            </a:prstGeom>
            <a:noFill/>
            <a:ln w="6350">
              <a:solidFill>
                <a:srgbClr val="4575A5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" name="直接连接符 7"/>
            <p:cNvCxnSpPr>
              <a:cxnSpLocks noChangeShapeType="1"/>
              <a:endCxn id="6" idx="1"/>
            </p:cNvCxnSpPr>
            <p:nvPr/>
          </p:nvCxnSpPr>
          <p:spPr bwMode="auto">
            <a:xfrm>
              <a:off x="2292529" y="3321526"/>
              <a:ext cx="1620000" cy="0"/>
            </a:xfrm>
            <a:prstGeom prst="line">
              <a:avLst/>
            </a:prstGeom>
            <a:noFill/>
            <a:ln w="6350">
              <a:solidFill>
                <a:srgbClr val="4575A5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0" name="组合 19"/>
          <p:cNvGrpSpPr/>
          <p:nvPr/>
        </p:nvGrpSpPr>
        <p:grpSpPr>
          <a:xfrm>
            <a:off x="2999656" y="4709408"/>
            <a:ext cx="5970191" cy="402246"/>
            <a:chOff x="2999656" y="5646450"/>
            <a:chExt cx="5970191" cy="402246"/>
          </a:xfrm>
        </p:grpSpPr>
        <p:sp>
          <p:nvSpPr>
            <p:cNvPr id="9" name="文本框 8"/>
            <p:cNvSpPr txBox="1"/>
            <p:nvPr/>
          </p:nvSpPr>
          <p:spPr>
            <a:xfrm>
              <a:off x="2999656" y="5646450"/>
              <a:ext cx="278167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XXX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单位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450485" y="5649916"/>
              <a:ext cx="251936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2019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月</a:t>
              </a:r>
            </a:p>
          </p:txBody>
        </p:sp>
      </p:grpSp>
      <p:pic>
        <p:nvPicPr>
          <p:cNvPr id="18" name="To The Sky官方伴奏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883227" y="4184419"/>
            <a:ext cx="609600" cy="609600"/>
          </a:xfrm>
          <a:prstGeom prst="rect">
            <a:avLst/>
          </a:prstGeom>
        </p:spPr>
      </p:pic>
      <p:pic>
        <p:nvPicPr>
          <p:cNvPr id="11" name="图片 10" descr="社科普及透明图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86580" y="656590"/>
            <a:ext cx="2646045" cy="22237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4009">
        <p14:flip dir="r"/>
      </p:transition>
    </mc:Choice>
    <mc:Fallback>
      <p:transition spd="slow" advTm="40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50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" name="矩形 1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2120" y="368985"/>
              <a:ext cx="230425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/>
                <a:t>宣传报道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2855640" y="331837"/>
              <a:ext cx="9336360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24835" y="430262"/>
              <a:ext cx="68205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近三年来社科普及相关活动宣传报道情况</a:t>
              </a:r>
              <a:endParaRPr lang="zh-CN" altLang="en-US" sz="2800" dirty="0">
                <a:solidFill>
                  <a:schemeClr val="bg2"/>
                </a:solidFill>
              </a:endParaRP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cxnSp>
        <p:nvCxnSpPr>
          <p:cNvPr id="89" name="直接连接符 88"/>
          <p:cNvCxnSpPr/>
          <p:nvPr/>
        </p:nvCxnSpPr>
        <p:spPr>
          <a:xfrm flipH="1">
            <a:off x="6096000" y="2319078"/>
            <a:ext cx="1" cy="42912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708">
        <p14:flip dir="r"/>
      </p:transition>
    </mc:Choice>
    <mc:Fallback>
      <p:transition spd="slow" advTm="3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712624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453">
        <p14:flip dir="r"/>
      </p:transition>
    </mc:Choice>
    <mc:Fallback>
      <p:transition spd="slow" advTm="3453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" name="矩形 1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2120" y="368985"/>
              <a:ext cx="230425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科普规划</a:t>
              </a:r>
              <a:endParaRPr lang="zh-CN" altLang="en-US" sz="36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855640" y="331837"/>
              <a:ext cx="9336360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24835" y="430262"/>
              <a:ext cx="826516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社科普及基地建设主要思路与规划</a:t>
              </a: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89" name="直接连接符 88"/>
          <p:cNvCxnSpPr/>
          <p:nvPr/>
        </p:nvCxnSpPr>
        <p:spPr>
          <a:xfrm flipH="1">
            <a:off x="6096000" y="2319078"/>
            <a:ext cx="1" cy="42912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708">
        <p14:flip dir="r"/>
      </p:transition>
    </mc:Choice>
    <mc:Fallback>
      <p:transition spd="slow" advTm="3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712624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453">
        <p14:flip dir="r"/>
      </p:transition>
    </mc:Choice>
    <mc:Fallback>
      <p:transition spd="slow" advTm="3453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16632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原创设计小乖qq:2013440355"/>
          <p:cNvSpPr/>
          <p:nvPr/>
        </p:nvSpPr>
        <p:spPr>
          <a:xfrm flipV="1">
            <a:off x="-1" y="6200384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3372" y="2250615"/>
            <a:ext cx="113052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cs typeface="+mn-ea"/>
                <a:sym typeface="+mn-lt"/>
              </a:rPr>
              <a:t>谢谢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088629" y="3294549"/>
            <a:ext cx="8297318" cy="583565"/>
            <a:chOff x="2463344" y="3030408"/>
            <a:chExt cx="8297318" cy="583565"/>
          </a:xfrm>
        </p:grpSpPr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4083209" y="3030408"/>
              <a:ext cx="4775894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Thanks !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原创设计小乖qq:2013440355"/>
            <p:cNvCxnSpPr>
              <a:cxnSpLocks noChangeShapeType="1"/>
              <a:stCxn id="6" idx="3"/>
            </p:cNvCxnSpPr>
            <p:nvPr/>
          </p:nvCxnSpPr>
          <p:spPr bwMode="auto">
            <a:xfrm>
              <a:off x="8859103" y="3322161"/>
              <a:ext cx="1901559" cy="0"/>
            </a:xfrm>
            <a:prstGeom prst="line">
              <a:avLst/>
            </a:prstGeom>
            <a:noFill/>
            <a:ln w="6350">
              <a:solidFill>
                <a:srgbClr val="4575A5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" name="直接连接符 7"/>
            <p:cNvCxnSpPr>
              <a:cxnSpLocks noChangeShapeType="1"/>
              <a:endCxn id="6" idx="1"/>
            </p:cNvCxnSpPr>
            <p:nvPr/>
          </p:nvCxnSpPr>
          <p:spPr bwMode="auto">
            <a:xfrm>
              <a:off x="2463344" y="3322161"/>
              <a:ext cx="1620000" cy="0"/>
            </a:xfrm>
            <a:prstGeom prst="line">
              <a:avLst/>
            </a:prstGeom>
            <a:noFill/>
            <a:ln w="6350">
              <a:solidFill>
                <a:srgbClr val="4575A5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0" name="原创设计小乖qq:2013440355"/>
          <p:cNvGrpSpPr/>
          <p:nvPr/>
        </p:nvGrpSpPr>
        <p:grpSpPr>
          <a:xfrm>
            <a:off x="2999656" y="4494143"/>
            <a:ext cx="5970191" cy="402246"/>
            <a:chOff x="2999656" y="5646450"/>
            <a:chExt cx="5970191" cy="402246"/>
          </a:xfrm>
        </p:grpSpPr>
        <p:sp>
          <p:nvSpPr>
            <p:cNvPr id="9" name="文本框 8"/>
            <p:cNvSpPr txBox="1"/>
            <p:nvPr/>
          </p:nvSpPr>
          <p:spPr>
            <a:xfrm>
              <a:off x="2999656" y="5646450"/>
              <a:ext cx="278167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XXX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单位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450485" y="5649916"/>
              <a:ext cx="251936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汇报人：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51384" y="5759663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原创设计小乖qq:2013440355"/>
          <p:cNvSpPr/>
          <p:nvPr/>
        </p:nvSpPr>
        <p:spPr>
          <a:xfrm>
            <a:off x="299384" y="5507663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原创设计小乖qq:2013440355"/>
          <p:cNvSpPr/>
          <p:nvPr/>
        </p:nvSpPr>
        <p:spPr>
          <a:xfrm>
            <a:off x="11586628" y="1049024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1334628" y="797024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4618">
        <p14:flip dir="r"/>
      </p:transition>
    </mc:Choice>
    <mc:Fallback>
      <p:transition spd="slow" advTm="4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" name="矩形 1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2120" y="368985"/>
              <a:ext cx="230425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3600" dirty="0" smtClean="0"/>
                <a:t>单位概况</a:t>
              </a:r>
              <a:endParaRPr lang="zh-CN" altLang="en-US" sz="3600" dirty="0" smtClean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855640" y="331837"/>
              <a:ext cx="9336360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24835" y="430262"/>
              <a:ext cx="69583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单位基本情况、社科普及工作基础介绍</a:t>
              </a:r>
              <a:endParaRPr sz="2800" dirty="0" smtClean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cxnSp>
        <p:nvCxnSpPr>
          <p:cNvPr id="89" name="直接连接符 88"/>
          <p:cNvCxnSpPr/>
          <p:nvPr/>
        </p:nvCxnSpPr>
        <p:spPr>
          <a:xfrm flipH="1">
            <a:off x="6096000" y="2319078"/>
            <a:ext cx="1" cy="42912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518920" y="1809115"/>
            <a:ext cx="2704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文字简介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33640" y="1815465"/>
            <a:ext cx="2378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数据或图片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708">
        <p14:flip dir="r"/>
      </p:transition>
    </mc:Choice>
    <mc:Fallback>
      <p:transition spd="slow" advTm="3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712624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5540" y="391160"/>
            <a:ext cx="4658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证明材料（可扫描拍照图片配文字说明）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453">
        <p14:flip dir="r"/>
      </p:transition>
    </mc:Choice>
    <mc:Fallback>
      <p:transition spd="slow" advTm="3453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" name="矩形 1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2120" y="368985"/>
              <a:ext cx="230425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3600" dirty="0" smtClean="0"/>
                <a:t>队伍情况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2855640" y="331837"/>
              <a:ext cx="9336360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24835" y="430262"/>
              <a:ext cx="69583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800" dirty="0" smtClean="0">
                  <a:solidFill>
                    <a:schemeClr val="bg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现有社科普及专兼职人员队伍</a:t>
              </a: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cxnSp>
        <p:nvCxnSpPr>
          <p:cNvPr id="89" name="直接连接符 88"/>
          <p:cNvCxnSpPr/>
          <p:nvPr/>
        </p:nvCxnSpPr>
        <p:spPr>
          <a:xfrm flipH="1">
            <a:off x="6096000" y="2319078"/>
            <a:ext cx="1" cy="42912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518920" y="1809115"/>
            <a:ext cx="2704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文字简介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33640" y="1815465"/>
            <a:ext cx="2378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数据或图片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708">
        <p14:flip dir="r"/>
      </p:transition>
    </mc:Choice>
    <mc:Fallback>
      <p:transition spd="slow" advTm="3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712624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5540" y="391160"/>
            <a:ext cx="4658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证明材料（可扫描拍照图片配文字说明）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453">
        <p14:flip dir="r"/>
      </p:transition>
    </mc:Choice>
    <mc:Fallback>
      <p:transition spd="slow" advTm="3453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" name="矩形 1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2120" y="368985"/>
              <a:ext cx="230425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3600" dirty="0" smtClean="0"/>
                <a:t>场馆设施</a:t>
              </a:r>
              <a:endParaRPr lang="zh-CN" altLang="en-US" sz="36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55640" y="331837"/>
              <a:ext cx="9336360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24835" y="430262"/>
              <a:ext cx="81540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可用于社科普及的场馆设施情况</a:t>
              </a: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cxnSp>
        <p:nvCxnSpPr>
          <p:cNvPr id="89" name="直接连接符 88"/>
          <p:cNvCxnSpPr/>
          <p:nvPr/>
        </p:nvCxnSpPr>
        <p:spPr>
          <a:xfrm flipH="1">
            <a:off x="6096000" y="2319078"/>
            <a:ext cx="1" cy="42912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708">
        <p14:flip dir="r"/>
      </p:transition>
    </mc:Choice>
    <mc:Fallback>
      <p:transition spd="slow" advTm="3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712624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453">
        <p14:flip dir="r"/>
      </p:transition>
    </mc:Choice>
    <mc:Fallback>
      <p:transition spd="slow" advTm="3453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" name="矩形 1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2120" y="368985"/>
              <a:ext cx="230425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活动开展</a:t>
              </a:r>
              <a:endParaRPr lang="zh-CN" altLang="en-US" sz="36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855640" y="331837"/>
              <a:ext cx="9336360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24835" y="430262"/>
              <a:ext cx="83153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近三年社科普及类活动情况（内容、规模与成效）</a:t>
              </a: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89" name="直接连接符 88"/>
          <p:cNvCxnSpPr/>
          <p:nvPr/>
        </p:nvCxnSpPr>
        <p:spPr>
          <a:xfrm flipH="1">
            <a:off x="6096000" y="2319078"/>
            <a:ext cx="1" cy="42912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708">
        <p14:flip dir="r"/>
      </p:transition>
    </mc:Choice>
    <mc:Fallback>
      <p:transition spd="slow" advTm="3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712624" y="-22056"/>
            <a:ext cx="479376" cy="688005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453">
        <p14:flip dir="r"/>
      </p:transition>
    </mc:Choice>
    <mc:Fallback>
      <p:transition spd="slow" advTm="3453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bldLvl="0" animBg="1"/>
          <p:bldP spid="34" grpId="0" bldLvl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51fb1eb-d51e-4e0a-a7ab-22f3d1b3157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蓝色学术风主题配色">
      <a:dk1>
        <a:srgbClr val="262626"/>
      </a:dk1>
      <a:lt1>
        <a:srgbClr val="003760"/>
      </a:lt1>
      <a:dk2>
        <a:srgbClr val="EEECE1"/>
      </a:dk2>
      <a:lt2>
        <a:srgbClr val="EEECE1"/>
      </a:lt2>
      <a:accent1>
        <a:srgbClr val="003760"/>
      </a:accent1>
      <a:accent2>
        <a:srgbClr val="92CDDC"/>
      </a:accent2>
      <a:accent3>
        <a:srgbClr val="00B0F0"/>
      </a:accent3>
      <a:accent4>
        <a:srgbClr val="6565FF"/>
      </a:accent4>
      <a:accent5>
        <a:srgbClr val="4BACC6"/>
      </a:accent5>
      <a:accent6>
        <a:srgbClr val="002060"/>
      </a:accent6>
      <a:hlink>
        <a:srgbClr val="003760"/>
      </a:hlink>
      <a:folHlink>
        <a:srgbClr val="7F7F7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141</Words>
  <Application>WPS 演示</Application>
  <PresentationFormat>自定义</PresentationFormat>
  <Paragraphs>52</Paragraphs>
  <Slides>14</Slides>
  <Notes>14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演示文稿01</dc:title>
  <dc:creator>Administrator</dc:creator>
  <cp:lastModifiedBy>hp</cp:lastModifiedBy>
  <cp:revision>170</cp:revision>
  <dcterms:created xsi:type="dcterms:W3CDTF">2017-02-11T06:33:00Z</dcterms:created>
  <dcterms:modified xsi:type="dcterms:W3CDTF">2019-04-22T07:27:52Z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  <property fmtid="{D5CDD505-2E9C-101B-9397-08002B2CF9AE}" pid="3" name="KSORubyTemplateID">
    <vt:lpwstr>2</vt:lpwstr>
  </property>
</Properties>
</file>